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76" r:id="rId5"/>
  </p:sldIdLst>
  <p:sldSz cx="12192000" cy="6858000"/>
  <p:notesSz cx="6858000" cy="9144000"/>
  <p:embeddedFontLst>
    <p:embeddedFont>
      <p:font typeface="Poppins" pitchFamily="2" charset="77"/>
      <p:regular r:id="rId8"/>
      <p:bold r:id="rId9"/>
      <p:italic r:id="rId10"/>
      <p:boldItalic r:id="rId11"/>
    </p:embeddedFont>
    <p:embeddedFont>
      <p:font typeface="Poppins Light" panose="00000400000000000000" pitchFamily="2" charset="77"/>
      <p:regular r:id="rId12"/>
      <p: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C81E0B9-189C-4446-B22C-830264AFDBDF}">
          <p14:sldIdLst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16CCE4D-C4D2-2080-1CE6-1E6762FA17DA}" name="syam" initials="RS" userId="S::syam@24slides.com::3f9bd38d-a5a7-4351-a464-c3adc65781e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7D96"/>
    <a:srgbClr val="1C2451"/>
    <a:srgbClr val="1D1B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0" autoAdjust="0"/>
    <p:restoredTop sz="94699"/>
  </p:normalViewPr>
  <p:slideViewPr>
    <p:cSldViewPr snapToGrid="0" showGuides="1">
      <p:cViewPr varScale="1">
        <p:scale>
          <a:sx n="115" d="100"/>
          <a:sy n="115" d="100"/>
        </p:scale>
        <p:origin x="5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371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Malakoff" userId="cc97c829-1523-4c46-ba27-adbf1779a083" providerId="ADAL" clId="{C0C39DB5-F33F-54EC-AB03-C51417F965B9}"/>
    <pc:docChg chg="modSld">
      <pc:chgData name="Sarah Malakoff" userId="cc97c829-1523-4c46-ba27-adbf1779a083" providerId="ADAL" clId="{C0C39DB5-F33F-54EC-AB03-C51417F965B9}" dt="2026-04-14T12:59:21.562" v="8" actId="20577"/>
      <pc:docMkLst>
        <pc:docMk/>
      </pc:docMkLst>
      <pc:sldChg chg="modSp mod">
        <pc:chgData name="Sarah Malakoff" userId="cc97c829-1523-4c46-ba27-adbf1779a083" providerId="ADAL" clId="{C0C39DB5-F33F-54EC-AB03-C51417F965B9}" dt="2026-04-14T12:59:21.562" v="8" actId="20577"/>
        <pc:sldMkLst>
          <pc:docMk/>
          <pc:sldMk cId="1267599555" sldId="276"/>
        </pc:sldMkLst>
        <pc:spChg chg="mod">
          <ac:chgData name="Sarah Malakoff" userId="cc97c829-1523-4c46-ba27-adbf1779a083" providerId="ADAL" clId="{C0C39DB5-F33F-54EC-AB03-C51417F965B9}" dt="2026-04-14T12:59:21.562" v="8" actId="20577"/>
          <ac:spMkLst>
            <pc:docMk/>
            <pc:sldMk cId="1267599555" sldId="276"/>
            <ac:spMk id="9" creationId="{1169806A-8917-7916-DB90-3798D502B43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0B4AF55-41DD-5059-269E-FFC4E20EA3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CAE4BC-C124-0222-252B-33A51C9C16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8E818-42C1-4EBD-ABBE-72E6E1D304E9}" type="datetimeFigureOut">
              <a:rPr lang="en-ID" smtClean="0"/>
              <a:t>14/04/26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E9CDF2-493E-A3F4-3497-DA98CE866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46B70-1AE5-7B83-47C3-CDF22154BF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2A6F-0635-4BF5-B679-3F1491BB71A9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4650974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53DB6-037F-444A-9519-3D00F65C429F}" type="datetimeFigureOut">
              <a:rPr lang="en-ID" smtClean="0"/>
              <a:t>14/04/26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38FCD-271C-4B8E-AFC5-36D3691AB74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02705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jpg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jpg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3.jpg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3.jpg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1F5CF-462D-C701-6586-9206B4738F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00CF47-0FA7-75CA-85C1-85CCF81807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B36FE-B26D-3885-332D-0B1175B1B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3CE8B-2BDD-6848-78A0-850FE0B31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2F3550-5705-5C48-7752-90D3CDE31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CB0BF-9FF7-4F64-B25C-1569DEF9B76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159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53D2006-F477-7F65-176D-E5B836AB22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C2451"/>
              </a:gs>
              <a:gs pos="100000">
                <a:srgbClr val="1D1B3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7D30D1B-72BE-CACD-5175-966DE29AAF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582" y="5228586"/>
            <a:ext cx="2164092" cy="721364"/>
          </a:xfrm>
          <a:prstGeom prst="rect">
            <a:avLst/>
          </a:prstGeom>
        </p:spPr>
      </p:pic>
      <p:sp>
        <p:nvSpPr>
          <p:cNvPr id="3" name="Block Arc 2">
            <a:extLst>
              <a:ext uri="{FF2B5EF4-FFF2-40B4-BE49-F238E27FC236}">
                <a16:creationId xmlns:a16="http://schemas.microsoft.com/office/drawing/2014/main" id="{A7F4128F-E720-1F7B-C19B-9B5301F58EC1}"/>
              </a:ext>
            </a:extLst>
          </p:cNvPr>
          <p:cNvSpPr/>
          <p:nvPr userDrawn="1"/>
        </p:nvSpPr>
        <p:spPr>
          <a:xfrm rot="10800000">
            <a:off x="7387590" y="-4804410"/>
            <a:ext cx="9608819" cy="9608819"/>
          </a:xfrm>
          <a:prstGeom prst="blockArc">
            <a:avLst>
              <a:gd name="adj1" fmla="val 16182966"/>
              <a:gd name="adj2" fmla="val 0"/>
              <a:gd name="adj3" fmla="val 25000"/>
            </a:avLst>
          </a:prstGeom>
          <a:gradFill flip="none" rotWithShape="1">
            <a:gsLst>
              <a:gs pos="0">
                <a:schemeClr val="accent2">
                  <a:alpha val="10000"/>
                </a:schemeClr>
              </a:gs>
              <a:gs pos="100000">
                <a:schemeClr val="accent5">
                  <a:lumMod val="99000"/>
                  <a:alpha val="20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3449265"/>
            <a:ext cx="5968488" cy="2500685"/>
          </a:xfrm>
        </p:spPr>
        <p:txBody>
          <a:bodyPr wrap="square" lIns="0" tIns="0" rIns="0" bIns="0" anchor="b" anchorCtr="0">
            <a:spAutoFit/>
          </a:bodyPr>
          <a:lstStyle>
            <a:lvl1pPr>
              <a:defRPr sz="6000" b="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67456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  <p15:guide id="4" orient="horz" pos="374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127B38-A15D-4050-B177-C2CE52BBD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CC288E-BF05-39CA-B687-519D359DD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36FDFF-CB8A-7C15-04E3-353FAF4C5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CB0BF-9FF7-4F64-B25C-1569DEF9B76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813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0EFBCA42-7089-BF33-F8A9-D49A29904E86}"/>
              </a:ext>
            </a:extLst>
          </p:cNvPr>
          <p:cNvGraphicFramePr>
            <a:graphicFrameLocks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598637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2" imgH="530" progId="TCLayout.ActiveDocument.1">
                  <p:embed/>
                </p:oleObj>
              </mc:Choice>
              <mc:Fallback>
                <p:oleObj name="think-cell Slide" r:id="rId3" imgW="532" imgH="530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EFBCA42-7089-BF33-F8A9-D49A29904E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E53D2006-F477-7F65-176D-E5B836AB22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C2451"/>
              </a:gs>
              <a:gs pos="100000">
                <a:srgbClr val="1D1B3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4" y="2329314"/>
            <a:ext cx="7178141" cy="3620636"/>
          </a:xfrm>
        </p:spPr>
        <p:txBody>
          <a:bodyPr vert="horz" wrap="square" lIns="0" tIns="0" rIns="0" bIns="0" anchor="b" anchorCtr="0">
            <a:noAutofit/>
          </a:bodyPr>
          <a:lstStyle>
            <a:lvl1pPr>
              <a:defRPr sz="6600" b="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AD3B5BD-CA11-45EB-0580-98877F613C81}"/>
              </a:ext>
            </a:extLst>
          </p:cNvPr>
          <p:cNvSpPr/>
          <p:nvPr userDrawn="1"/>
        </p:nvSpPr>
        <p:spPr>
          <a:xfrm>
            <a:off x="8991600" y="5416558"/>
            <a:ext cx="2505075" cy="533392"/>
          </a:xfrm>
          <a:prstGeom prst="roundRect">
            <a:avLst>
              <a:gd name="adj" fmla="val 50000"/>
            </a:avLst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0236F31-843B-5658-2DBD-934073CB7385}"/>
              </a:ext>
            </a:extLst>
          </p:cNvPr>
          <p:cNvCxnSpPr>
            <a:cxnSpLocks/>
          </p:cNvCxnSpPr>
          <p:nvPr userDrawn="1"/>
        </p:nvCxnSpPr>
        <p:spPr>
          <a:xfrm>
            <a:off x="9369253" y="5683254"/>
            <a:ext cx="1749769" cy="0"/>
          </a:xfrm>
          <a:prstGeom prst="straightConnector1">
            <a:avLst/>
          </a:prstGeom>
          <a:ln>
            <a:solidFill>
              <a:schemeClr val="accent4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C6E70244-8715-3CAE-23E0-2411DCC8829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73" y="469365"/>
            <a:ext cx="3998502" cy="133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07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pos="7242" userDrawn="1">
          <p15:clr>
            <a:srgbClr val="FBAE40"/>
          </p15:clr>
        </p15:guide>
        <p15:guide id="4" orient="horz" pos="374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7C852524-2888-FAC7-231A-2C4CB2F78FCE}"/>
              </a:ext>
            </a:extLst>
          </p:cNvPr>
          <p:cNvGraphicFramePr>
            <a:graphicFrameLocks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889655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2" imgH="530" progId="TCLayout.ActiveDocument.1">
                  <p:embed/>
                </p:oleObj>
              </mc:Choice>
              <mc:Fallback>
                <p:oleObj name="think-cell Slide" r:id="rId3" imgW="532" imgH="530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C852524-2888-FAC7-231A-2C4CB2F78F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5C2A70B-7D86-2537-6C5F-E45426ADC9A2}"/>
              </a:ext>
            </a:extLst>
          </p:cNvPr>
          <p:cNvSpPr/>
          <p:nvPr userDrawn="1"/>
        </p:nvSpPr>
        <p:spPr>
          <a:xfrm>
            <a:off x="0" y="0"/>
            <a:ext cx="12192000" cy="60882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A61FE41-3F19-26B1-8235-ABB15E24EE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flipH="1">
            <a:off x="6583680" y="1545854"/>
            <a:ext cx="4912994" cy="3959797"/>
          </a:xfrm>
          <a:prstGeom prst="roundRect">
            <a:avLst>
              <a:gd name="adj" fmla="val 5729"/>
            </a:avLst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49276"/>
            <a:ext cx="10801350" cy="447302"/>
          </a:xfrm>
        </p:spPr>
        <p:txBody>
          <a:bodyPr vert="horz"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C8FDE74-C3C2-FA8B-0ABD-0F80917D16F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D2ED752-922C-7DA0-2C5B-2AD472FF7CC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95325" y="2196758"/>
            <a:ext cx="4133972" cy="391389"/>
          </a:xfrm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lang="en-US" sz="2800" b="1" kern="1200" dirty="0" smtClean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2013699C-4E6F-1FCB-2E95-089D523A861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95325" y="2782669"/>
            <a:ext cx="4133972" cy="646331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buNone/>
              <a:defRPr lang="en-ID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Morbi </a:t>
            </a:r>
            <a:r>
              <a:rPr lang="en-US" dirty="0" err="1"/>
              <a:t>ullamcorper</a:t>
            </a:r>
            <a:r>
              <a:rPr lang="en-US" dirty="0"/>
              <a:t> nunc </a:t>
            </a:r>
            <a:r>
              <a:rPr lang="en-US" dirty="0" err="1"/>
              <a:t>eu</a:t>
            </a:r>
            <a:r>
              <a:rPr lang="en-US" dirty="0"/>
              <a:t> nunc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5A4C829-396A-7766-68F9-D5483EB3116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5" y="3552791"/>
            <a:ext cx="4133850" cy="1524473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3550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549276"/>
            <a:ext cx="10801350" cy="447302"/>
          </a:xfrm>
        </p:spPr>
        <p:txBody>
          <a:bodyPr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B20D566-0BF5-0FFA-C842-BAD49F1D8075}"/>
              </a:ext>
            </a:extLst>
          </p:cNvPr>
          <p:cNvSpPr>
            <a:spLocks noGrp="1"/>
          </p:cNvSpPr>
          <p:nvPr userDrawn="1">
            <p:ph type="body" idx="1" hasCustomPrompt="1"/>
          </p:nvPr>
        </p:nvSpPr>
        <p:spPr>
          <a:xfrm>
            <a:off x="1110879" y="3483401"/>
            <a:ext cx="4133972" cy="391389"/>
          </a:xfrm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lang="en-US" sz="2800" b="1" kern="1200" dirty="0" smtClean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BEF021F2-5F09-5FDB-50F7-82FE356D3048}"/>
              </a:ext>
            </a:extLst>
          </p:cNvPr>
          <p:cNvSpPr>
            <a:spLocks noGrp="1"/>
          </p:cNvSpPr>
          <p:nvPr userDrawn="1">
            <p:ph sz="half" idx="2" hasCustomPrompt="1"/>
          </p:nvPr>
        </p:nvSpPr>
        <p:spPr>
          <a:xfrm>
            <a:off x="1110879" y="4084873"/>
            <a:ext cx="4133972" cy="1002942"/>
          </a:xfrm>
        </p:spPr>
        <p:txBody>
          <a:bodyPr lIns="0" tIns="0" rIns="0" bIns="0"/>
          <a:lstStyle>
            <a:lvl1pPr marL="0" indent="0" algn="l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buNone/>
              <a:defRPr lang="en-ID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Morbi </a:t>
            </a:r>
            <a:r>
              <a:rPr lang="en-US" dirty="0" err="1"/>
              <a:t>ullamcorper</a:t>
            </a:r>
            <a:r>
              <a:rPr lang="en-US" dirty="0"/>
              <a:t> nunc </a:t>
            </a:r>
            <a:r>
              <a:rPr lang="en-US" dirty="0" err="1"/>
              <a:t>eu</a:t>
            </a:r>
            <a:r>
              <a:rPr lang="en-US" dirty="0"/>
              <a:t> nunc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</a:t>
            </a:r>
          </a:p>
        </p:txBody>
      </p:sp>
      <p:sp>
        <p:nvSpPr>
          <p:cNvPr id="13" name="Chart Placeholder 12">
            <a:extLst>
              <a:ext uri="{FF2B5EF4-FFF2-40B4-BE49-F238E27FC236}">
                <a16:creationId xmlns:a16="http://schemas.microsoft.com/office/drawing/2014/main" id="{6E0622AF-1E17-CD26-BBA5-191B74A6EE64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962446" y="2040293"/>
            <a:ext cx="4103373" cy="3320514"/>
          </a:xfrm>
        </p:spPr>
        <p:txBody>
          <a:bodyPr/>
          <a:lstStyle/>
          <a:p>
            <a:endParaRPr lang="en-ID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0901FD-4DED-8C72-D8A2-6C0429BA08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09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hink-cell data - do not delete" hidden="1">
            <a:extLst>
              <a:ext uri="{FF2B5EF4-FFF2-40B4-BE49-F238E27FC236}">
                <a16:creationId xmlns:a16="http://schemas.microsoft.com/office/drawing/2014/main" id="{AD97C1B0-56C5-D359-3DF7-16554237021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639091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2" imgH="530" progId="TCLayout.ActiveDocument.1">
                  <p:embed/>
                </p:oleObj>
              </mc:Choice>
              <mc:Fallback>
                <p:oleObj name="think-cell Slide" r:id="rId3" imgW="532" imgH="530" progId="TCLayout.ActiveDocument.1">
                  <p:embed/>
                  <p:pic>
                    <p:nvPicPr>
                      <p:cNvPr id="1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D97C1B0-56C5-D359-3DF7-1655423702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549276"/>
            <a:ext cx="10801350" cy="447302"/>
          </a:xfrm>
        </p:spPr>
        <p:txBody>
          <a:bodyPr vert="horz"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0901FD-4DED-8C72-D8A2-6C0429BA08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55CCA1D-CC74-9E7A-3A05-AE555D433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5325" y="1477963"/>
            <a:ext cx="10801350" cy="4237037"/>
          </a:xfrm>
          <a:prstGeom prst="roundRect">
            <a:avLst>
              <a:gd name="adj" fmla="val 3257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0003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549276"/>
            <a:ext cx="10801350" cy="447302"/>
          </a:xfrm>
        </p:spPr>
        <p:txBody>
          <a:bodyPr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8300E6-BB31-FBD2-686D-BA6DDC4CB6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5" y="1866901"/>
            <a:ext cx="10801350" cy="279564"/>
          </a:xfrm>
        </p:spPr>
        <p:txBody>
          <a:bodyPr lIns="0" tIns="0" rIns="0" bIns="0">
            <a:spAutoFit/>
          </a:bodyPr>
          <a:lstStyle>
            <a:lvl1pPr>
              <a:buNone/>
              <a:defRPr sz="20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2C5EE07-A37B-2BDB-6CDB-FA7E669D34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5" y="2281188"/>
            <a:ext cx="10801350" cy="3657600"/>
          </a:xfrm>
        </p:spPr>
        <p:txBody>
          <a:bodyPr lIns="0" tIns="0" rIns="0" bIns="0">
            <a:normAutofit/>
          </a:bodyPr>
          <a:lstStyle>
            <a:lvl1pPr>
              <a:buNone/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8261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hink-cell data - do not delete" hidden="1">
            <a:extLst>
              <a:ext uri="{FF2B5EF4-FFF2-40B4-BE49-F238E27FC236}">
                <a16:creationId xmlns:a16="http://schemas.microsoft.com/office/drawing/2014/main" id="{B0C8EC3C-7784-95D7-FB0C-2C5405749B72}"/>
              </a:ext>
            </a:extLst>
          </p:cNvPr>
          <p:cNvGraphicFramePr>
            <a:graphicFrameLocks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383134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2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0C8EC3C-7784-95D7-FB0C-2C5405749B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C5A19F7-D4BF-859A-0F25-A3E0C59F6F93}"/>
              </a:ext>
            </a:extLst>
          </p:cNvPr>
          <p:cNvSpPr/>
          <p:nvPr userDrawn="1"/>
        </p:nvSpPr>
        <p:spPr>
          <a:xfrm>
            <a:off x="0" y="0"/>
            <a:ext cx="9340770" cy="60882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4853AD3-0662-4FE8-7AFF-5D05895529AD}"/>
              </a:ext>
            </a:extLst>
          </p:cNvPr>
          <p:cNvSpPr/>
          <p:nvPr/>
        </p:nvSpPr>
        <p:spPr>
          <a:xfrm flipH="1">
            <a:off x="3699366" y="2078318"/>
            <a:ext cx="3760936" cy="3289001"/>
          </a:xfrm>
          <a:prstGeom prst="roundRect">
            <a:avLst>
              <a:gd name="adj" fmla="val 597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827311-F289-5C02-BDF1-DA1BA690F288}"/>
              </a:ext>
            </a:extLst>
          </p:cNvPr>
          <p:cNvSpPr txBox="1"/>
          <p:nvPr/>
        </p:nvSpPr>
        <p:spPr>
          <a:xfrm>
            <a:off x="12333119" y="2350959"/>
            <a:ext cx="295512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01.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72CFDF1-5AEC-F83A-FA58-94F2A5607595}"/>
              </a:ext>
            </a:extLst>
          </p:cNvPr>
          <p:cNvCxnSpPr>
            <a:cxnSpLocks/>
          </p:cNvCxnSpPr>
          <p:nvPr/>
        </p:nvCxnSpPr>
        <p:spPr>
          <a:xfrm>
            <a:off x="4115092" y="3807077"/>
            <a:ext cx="204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79BB552-EECF-6526-0A94-460BB6562031}"/>
              </a:ext>
            </a:extLst>
          </p:cNvPr>
          <p:cNvSpPr txBox="1"/>
          <p:nvPr/>
        </p:nvSpPr>
        <p:spPr>
          <a:xfrm>
            <a:off x="4115092" y="2350959"/>
            <a:ext cx="295512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01.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CB5EFFF-F471-B169-9731-AB71BB96F90D}"/>
              </a:ext>
            </a:extLst>
          </p:cNvPr>
          <p:cNvCxnSpPr>
            <a:cxnSpLocks/>
          </p:cNvCxnSpPr>
          <p:nvPr/>
        </p:nvCxnSpPr>
        <p:spPr>
          <a:xfrm>
            <a:off x="695325" y="2652833"/>
            <a:ext cx="204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49276"/>
            <a:ext cx="7456141" cy="447302"/>
          </a:xfrm>
        </p:spPr>
        <p:txBody>
          <a:bodyPr vert="horz" wrap="square"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0901FD-4DED-8C72-D8A2-6C0429BA08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FB5151DB-0A81-E391-4C5F-283231A24C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6" y="2273448"/>
            <a:ext cx="2317298" cy="279564"/>
          </a:xfrm>
        </p:spPr>
        <p:txBody>
          <a:bodyPr wrap="square" lIns="0" tIns="0" rIns="0" bIns="0">
            <a:spAutoFit/>
          </a:bodyPr>
          <a:lstStyle>
            <a:lvl1pPr>
              <a:buNone/>
              <a:defRPr sz="20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5D5DFAC-C603-0085-A995-DB88B213A86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26" y="2797638"/>
            <a:ext cx="2317298" cy="492443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3458FD6-D585-8220-2321-484B373AB8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115092" y="3231043"/>
            <a:ext cx="2986512" cy="447302"/>
          </a:xfrm>
        </p:spPr>
        <p:txBody>
          <a:bodyPr wrap="square" lIns="0" tIns="0" rIns="0" bIns="0">
            <a:spAutoFit/>
          </a:bodyPr>
          <a:lstStyle>
            <a:lvl1pPr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780AF608-52EA-6BC6-DC54-23B1FC0513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115092" y="4017460"/>
            <a:ext cx="2979530" cy="1077216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CB2FB7E-8256-D2CF-AC2F-3EBA16300832}"/>
              </a:ext>
            </a:extLst>
          </p:cNvPr>
          <p:cNvSpPr/>
          <p:nvPr userDrawn="1"/>
        </p:nvSpPr>
        <p:spPr>
          <a:xfrm flipH="1">
            <a:off x="7735739" y="2078318"/>
            <a:ext cx="3760936" cy="3289001"/>
          </a:xfrm>
          <a:prstGeom prst="roundRect">
            <a:avLst>
              <a:gd name="adj" fmla="val 597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B12AE81-1C25-1DBF-596C-211A9E142E6A}"/>
              </a:ext>
            </a:extLst>
          </p:cNvPr>
          <p:cNvCxnSpPr>
            <a:cxnSpLocks/>
          </p:cNvCxnSpPr>
          <p:nvPr userDrawn="1"/>
        </p:nvCxnSpPr>
        <p:spPr>
          <a:xfrm>
            <a:off x="8151465" y="3807077"/>
            <a:ext cx="204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DE3E775-174E-9C47-3EBC-D08544E6C9A7}"/>
              </a:ext>
            </a:extLst>
          </p:cNvPr>
          <p:cNvSpPr txBox="1"/>
          <p:nvPr userDrawn="1"/>
        </p:nvSpPr>
        <p:spPr>
          <a:xfrm>
            <a:off x="8151465" y="2350959"/>
            <a:ext cx="295512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02.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8A1B2996-501A-BDCB-CC26-D5FF8233BB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1465" y="3231043"/>
            <a:ext cx="2986512" cy="447302"/>
          </a:xfrm>
        </p:spPr>
        <p:txBody>
          <a:bodyPr wrap="square" lIns="0" tIns="0" rIns="0" bIns="0">
            <a:spAutoFit/>
          </a:bodyPr>
          <a:lstStyle>
            <a:lvl1pPr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25672641-5CE4-474C-6B6F-05DBD449881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51465" y="4017460"/>
            <a:ext cx="2979530" cy="1077216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60737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5944AFC5-9766-D8F6-2E38-4BBBDF2471F0}"/>
              </a:ext>
            </a:extLst>
          </p:cNvPr>
          <p:cNvGraphicFramePr>
            <a:graphicFrameLocks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084822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944AFC5-9766-D8F6-2E38-4BBBDF2471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87914297-5082-407B-10A3-69D4F274FA59}"/>
              </a:ext>
            </a:extLst>
          </p:cNvPr>
          <p:cNvSpPr/>
          <p:nvPr userDrawn="1"/>
        </p:nvSpPr>
        <p:spPr>
          <a:xfrm>
            <a:off x="0" y="0"/>
            <a:ext cx="12192000" cy="50796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EEF3D6C-531D-BB11-D565-4A38AE63A4DA}"/>
              </a:ext>
            </a:extLst>
          </p:cNvPr>
          <p:cNvSpPr/>
          <p:nvPr userDrawn="1"/>
        </p:nvSpPr>
        <p:spPr>
          <a:xfrm flipH="1">
            <a:off x="695318" y="2769620"/>
            <a:ext cx="3198502" cy="3318664"/>
          </a:xfrm>
          <a:prstGeom prst="roundRect">
            <a:avLst>
              <a:gd name="adj" fmla="val 421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5D44DC-FBF6-04DB-7DD4-D3423AF86B44}"/>
              </a:ext>
            </a:extLst>
          </p:cNvPr>
          <p:cNvSpPr txBox="1"/>
          <p:nvPr userDrawn="1"/>
        </p:nvSpPr>
        <p:spPr>
          <a:xfrm>
            <a:off x="996466" y="3177179"/>
            <a:ext cx="259620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01.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697011A-D8E8-6983-029A-307DEC9FA51B}"/>
              </a:ext>
            </a:extLst>
          </p:cNvPr>
          <p:cNvCxnSpPr>
            <a:cxnSpLocks/>
          </p:cNvCxnSpPr>
          <p:nvPr userDrawn="1"/>
        </p:nvCxnSpPr>
        <p:spPr>
          <a:xfrm>
            <a:off x="996466" y="5079611"/>
            <a:ext cx="277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23AFB55E-BDDB-96C1-B4DB-8BBD1DA0FB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5" y="1339336"/>
            <a:ext cx="10801350" cy="279564"/>
          </a:xfr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8F691E0C-B11E-B1FB-8B76-F0DE2A4C83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4" y="1753623"/>
            <a:ext cx="10801351" cy="276999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indent="0"/>
            <a:r>
              <a:rPr lang="en-US" dirty="0"/>
              <a:t>Click to edit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549276"/>
            <a:ext cx="10801350" cy="447302"/>
          </a:xfrm>
        </p:spPr>
        <p:txBody>
          <a:bodyPr vert="horz"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0901FD-4DED-8C72-D8A2-6C0429BA08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CEF4E22B-D82F-1ED5-E5F6-D11645DA34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6467" y="3973394"/>
            <a:ext cx="2596205" cy="926852"/>
          </a:xfr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5D4627C9-8A38-13CD-91FC-3390F9A603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96467" y="5332020"/>
            <a:ext cx="2596206" cy="215444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indent="0"/>
            <a:r>
              <a:rPr lang="en-US" dirty="0"/>
              <a:t>Click to edit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9BFE95A-076E-F300-8A87-A8A17A87620A}"/>
              </a:ext>
            </a:extLst>
          </p:cNvPr>
          <p:cNvSpPr/>
          <p:nvPr userDrawn="1"/>
        </p:nvSpPr>
        <p:spPr>
          <a:xfrm flipH="1">
            <a:off x="8298172" y="2769620"/>
            <a:ext cx="3198502" cy="3318664"/>
          </a:xfrm>
          <a:prstGeom prst="roundRect">
            <a:avLst>
              <a:gd name="adj" fmla="val 421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B41468-9063-F869-50E3-30CBF76744EB}"/>
              </a:ext>
            </a:extLst>
          </p:cNvPr>
          <p:cNvSpPr txBox="1"/>
          <p:nvPr userDrawn="1"/>
        </p:nvSpPr>
        <p:spPr>
          <a:xfrm>
            <a:off x="8599320" y="3177179"/>
            <a:ext cx="259620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03.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FC9515D-B28A-13EB-AAA3-EB50DC506323}"/>
              </a:ext>
            </a:extLst>
          </p:cNvPr>
          <p:cNvCxnSpPr>
            <a:cxnSpLocks/>
          </p:cNvCxnSpPr>
          <p:nvPr userDrawn="1"/>
        </p:nvCxnSpPr>
        <p:spPr>
          <a:xfrm>
            <a:off x="8599320" y="5079611"/>
            <a:ext cx="277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8E3F0126-56F1-BEF3-F9D2-FE3E0795AC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99321" y="3973394"/>
            <a:ext cx="2596205" cy="926852"/>
          </a:xfr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22" name="Text Placeholder 24">
            <a:extLst>
              <a:ext uri="{FF2B5EF4-FFF2-40B4-BE49-F238E27FC236}">
                <a16:creationId xmlns:a16="http://schemas.microsoft.com/office/drawing/2014/main" id="{1742F2C1-8039-2E93-50FD-65F3B9AEFA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599321" y="5332020"/>
            <a:ext cx="2596206" cy="215444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indent="0"/>
            <a:r>
              <a:rPr lang="en-US" dirty="0"/>
              <a:t>Click to edit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A169DC1-6764-E620-CE44-B2E05F3B381A}"/>
              </a:ext>
            </a:extLst>
          </p:cNvPr>
          <p:cNvSpPr/>
          <p:nvPr userDrawn="1"/>
        </p:nvSpPr>
        <p:spPr>
          <a:xfrm flipH="1">
            <a:off x="4496745" y="2769620"/>
            <a:ext cx="3198502" cy="3318664"/>
          </a:xfrm>
          <a:prstGeom prst="roundRect">
            <a:avLst>
              <a:gd name="adj" fmla="val 421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BD3C3F-1B7F-37E3-6401-4B1965218A0A}"/>
              </a:ext>
            </a:extLst>
          </p:cNvPr>
          <p:cNvSpPr txBox="1"/>
          <p:nvPr userDrawn="1"/>
        </p:nvSpPr>
        <p:spPr>
          <a:xfrm>
            <a:off x="4797893" y="3177179"/>
            <a:ext cx="259620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02.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73B906-232A-EDAF-A459-9DCCC446FEC6}"/>
              </a:ext>
            </a:extLst>
          </p:cNvPr>
          <p:cNvCxnSpPr>
            <a:cxnSpLocks/>
          </p:cNvCxnSpPr>
          <p:nvPr userDrawn="1"/>
        </p:nvCxnSpPr>
        <p:spPr>
          <a:xfrm>
            <a:off x="4797893" y="5079611"/>
            <a:ext cx="277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7E82706-EF93-0D6D-740B-45EB7FA54E6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97894" y="3973394"/>
            <a:ext cx="2596205" cy="926852"/>
          </a:xfr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B192FC29-C2BE-C2C6-C814-4C1FC5A1EE5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97894" y="5332020"/>
            <a:ext cx="2596206" cy="215444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indent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660061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/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955A7E-324B-D645-157E-F59696F6435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C2451"/>
              </a:gs>
              <a:gs pos="100000">
                <a:srgbClr val="1D1B3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27C7CA-39D5-D0E1-02D4-F14FECCCE3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24" y="5986915"/>
            <a:ext cx="1880393" cy="62679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4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13" name="Block Arc 12">
            <a:extLst>
              <a:ext uri="{FF2B5EF4-FFF2-40B4-BE49-F238E27FC236}">
                <a16:creationId xmlns:a16="http://schemas.microsoft.com/office/drawing/2014/main" id="{D3D842A4-3126-A174-B15E-FA22061D8B0B}"/>
              </a:ext>
            </a:extLst>
          </p:cNvPr>
          <p:cNvSpPr/>
          <p:nvPr userDrawn="1"/>
        </p:nvSpPr>
        <p:spPr>
          <a:xfrm rot="10800000" flipH="1">
            <a:off x="-4804410" y="-4804410"/>
            <a:ext cx="9608819" cy="9608819"/>
          </a:xfrm>
          <a:prstGeom prst="blockArc">
            <a:avLst>
              <a:gd name="adj1" fmla="val 16182966"/>
              <a:gd name="adj2" fmla="val 0"/>
              <a:gd name="adj3" fmla="val 25000"/>
            </a:avLst>
          </a:prstGeom>
          <a:gradFill flip="none" rotWithShape="1">
            <a:gsLst>
              <a:gs pos="0">
                <a:schemeClr val="accent2">
                  <a:alpha val="10000"/>
                </a:schemeClr>
              </a:gs>
              <a:gs pos="100000">
                <a:schemeClr val="accent5">
                  <a:lumMod val="99000"/>
                  <a:alpha val="20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3429000"/>
            <a:ext cx="7564755" cy="1669688"/>
          </a:xfrm>
        </p:spPr>
        <p:txBody>
          <a:bodyPr wrap="square" lIns="0" tIns="0" rIns="0" bIns="0" anchor="t" anchorCtr="0">
            <a:spAutoFit/>
          </a:bodyPr>
          <a:lstStyle>
            <a:lvl1pPr>
              <a:defRPr lang="en-ID" sz="6000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28835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3FBDB891-1D8E-CAA0-5400-CB245FAE5CEA}"/>
              </a:ext>
            </a:extLst>
          </p:cNvPr>
          <p:cNvGraphicFramePr>
            <a:graphicFrameLocks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4928113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532" imgH="530" progId="TCLayout.ActiveDocument.1">
                  <p:embed/>
                </p:oleObj>
              </mc:Choice>
              <mc:Fallback>
                <p:oleObj name="think-cell Slide" r:id="rId14" imgW="532" imgH="530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FBDB891-1D8E-CAA0-5400-CB245FAE5C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D4309B-E05A-E169-64D2-A46B1ABA7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C5E3E-3DB3-E34C-FA3B-729A36ADE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35B5B-CBD0-341F-DC6F-5C39A1378E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0DB16-1D05-DBEB-EED2-666ED8B78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BDD895-A378-7788-D830-1780D81A1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CB0BF-9FF7-4F64-B25C-1569DEF9B76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76473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1" r:id="rId9"/>
    <p:sldLayoutId id="2147483663" r:id="rId10"/>
    <p:sldLayoutId id="214748365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1BB23-A134-E338-E91D-864B97BD2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FC727F-6AED-9037-5509-44EB73866DFF}"/>
              </a:ext>
            </a:extLst>
          </p:cNvPr>
          <p:cNvSpPr/>
          <p:nvPr/>
        </p:nvSpPr>
        <p:spPr>
          <a:xfrm>
            <a:off x="-3" y="0"/>
            <a:ext cx="12192000" cy="44227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B6FCFF9-5DA3-17E6-72DC-F9AFBDCA3255}"/>
              </a:ext>
            </a:extLst>
          </p:cNvPr>
          <p:cNvSpPr/>
          <p:nvPr/>
        </p:nvSpPr>
        <p:spPr>
          <a:xfrm>
            <a:off x="0" y="4048985"/>
            <a:ext cx="10560205" cy="9771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FBD39F04-705D-7D56-95F6-3897B11CAEB7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2" imgH="530" progId="TCLayout.ActiveDocument.1">
                  <p:embed/>
                </p:oleObj>
              </mc:Choice>
              <mc:Fallback>
                <p:oleObj name="think-cell Slide" r:id="rId3" imgW="532" imgH="530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BD39F04-705D-7D56-95F6-3897B11CAE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le 7">
            <a:extLst>
              <a:ext uri="{FF2B5EF4-FFF2-40B4-BE49-F238E27FC236}">
                <a16:creationId xmlns:a16="http://schemas.microsoft.com/office/drawing/2014/main" id="{DE0C6DA2-C392-1E34-D82D-021A7AE3D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49276"/>
            <a:ext cx="10801348" cy="455509"/>
          </a:xfrm>
        </p:spPr>
        <p:txBody>
          <a:bodyPr vert="horz" wrap="square" rIns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solidFill>
                  <a:schemeClr val="tx1"/>
                </a:solidFill>
              </a:rPr>
              <a:t>Meet </a:t>
            </a:r>
            <a:r>
              <a:rPr lang="en-US" dirty="0" err="1">
                <a:solidFill>
                  <a:schemeClr val="tx1"/>
                </a:solidFill>
              </a:rPr>
              <a:t>DoseSpot</a:t>
            </a:r>
            <a:r>
              <a:rPr lang="en-US" dirty="0">
                <a:solidFill>
                  <a:schemeClr val="tx1"/>
                </a:solidFill>
              </a:rPr>
              <a:t>, [Name]’s ePrescribing partner</a:t>
            </a:r>
            <a:endParaRPr lang="en-ID" b="0" dirty="0">
              <a:solidFill>
                <a:schemeClr val="tx1"/>
              </a:solidFill>
            </a:endParaRPr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9C96BCB4-7AEE-62A4-2094-DAC35102B0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5" y="1603389"/>
            <a:ext cx="10801348" cy="492443"/>
          </a:xfrm>
        </p:spPr>
        <p:txBody>
          <a:bodyPr/>
          <a:lstStyle/>
          <a:p>
            <a:pPr marL="0" indent="0">
              <a:lnSpc>
                <a:spcPct val="100000"/>
              </a:lnSpc>
            </a:pPr>
            <a:r>
              <a:rPr lang="en-US" sz="1600" b="0" dirty="0" err="1"/>
              <a:t>DoseSpot</a:t>
            </a:r>
            <a:r>
              <a:rPr lang="en-US" sz="1600" b="0" dirty="0"/>
              <a:t> unifies prescribing, coverage intelligence, and patient engagement to fuel faster time </a:t>
            </a:r>
            <a:br>
              <a:rPr lang="en-US" sz="1600" b="0" dirty="0"/>
            </a:br>
            <a:r>
              <a:rPr lang="en-US" sz="1600" b="0" dirty="0"/>
              <a:t>to therapy, fewer callbacks and surprises, and more confident prescribing decisions.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9C74F6E-6302-DBCD-7CCD-8C23B76AADA5}"/>
              </a:ext>
            </a:extLst>
          </p:cNvPr>
          <p:cNvSpPr/>
          <p:nvPr/>
        </p:nvSpPr>
        <p:spPr>
          <a:xfrm flipH="1">
            <a:off x="7740771" y="2302205"/>
            <a:ext cx="4451226" cy="2957806"/>
          </a:xfrm>
          <a:prstGeom prst="roundRect">
            <a:avLst>
              <a:gd name="adj" fmla="val 6558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69806A-8917-7916-DB90-3798D502B437}"/>
              </a:ext>
            </a:extLst>
          </p:cNvPr>
          <p:cNvSpPr txBox="1">
            <a:spLocks/>
          </p:cNvSpPr>
          <p:nvPr/>
        </p:nvSpPr>
        <p:spPr>
          <a:xfrm>
            <a:off x="695324" y="4228619"/>
            <a:ext cx="2427016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b="1" dirty="0">
                <a:solidFill>
                  <a:schemeClr val="bg1"/>
                </a:solidFill>
              </a:rPr>
              <a:t>ePrescribing that’s efficient and effective </a:t>
            </a: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400" b="1" dirty="0">
                <a:solidFill>
                  <a:schemeClr val="bg1"/>
                </a:solidFill>
              </a:rPr>
              <a:t>for you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936BBF0-8903-2B39-85F6-FBE78E5CEB41}"/>
              </a:ext>
            </a:extLst>
          </p:cNvPr>
          <p:cNvSpPr/>
          <p:nvPr/>
        </p:nvSpPr>
        <p:spPr>
          <a:xfrm>
            <a:off x="-296193" y="5484719"/>
            <a:ext cx="8138336" cy="977196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26448C61-DDCA-D4F4-95A2-3E1A560B5918}"/>
              </a:ext>
            </a:extLst>
          </p:cNvPr>
          <p:cNvSpPr txBox="1">
            <a:spLocks/>
          </p:cNvSpPr>
          <p:nvPr/>
        </p:nvSpPr>
        <p:spPr>
          <a:xfrm>
            <a:off x="695324" y="5876821"/>
            <a:ext cx="7045447" cy="21544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b="1" dirty="0"/>
              <a:t>Learn more at [placeholder for organization link or </a:t>
            </a:r>
            <a:r>
              <a:rPr lang="en-US" sz="1400" b="1" dirty="0" err="1"/>
              <a:t>dosespot.com</a:t>
            </a:r>
            <a:r>
              <a:rPr lang="en-US" sz="1400" b="1"/>
              <a:t>]</a:t>
            </a:r>
            <a:endParaRPr lang="en-US" sz="1400" b="1" i="1" dirty="0"/>
          </a:p>
        </p:txBody>
      </p:sp>
      <p:pic>
        <p:nvPicPr>
          <p:cNvPr id="48" name="Graphic 47">
            <a:extLst>
              <a:ext uri="{FF2B5EF4-FFF2-40B4-BE49-F238E27FC236}">
                <a16:creationId xmlns:a16="http://schemas.microsoft.com/office/drawing/2014/main" id="{2B1EA7A1-8BD4-9BF3-473D-2178A596C3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82926" y="2784299"/>
            <a:ext cx="278168" cy="278168"/>
          </a:xfrm>
          <a:prstGeom prst="rect">
            <a:avLst/>
          </a:prstGeom>
        </p:spPr>
      </p:pic>
      <p:pic>
        <p:nvPicPr>
          <p:cNvPr id="12" name="Picture 11" descr="A black and white logo&#10;&#10;AI-generated content may be incorrect.">
            <a:extLst>
              <a:ext uri="{FF2B5EF4-FFF2-40B4-BE49-F238E27FC236}">
                <a16:creationId xmlns:a16="http://schemas.microsoft.com/office/drawing/2014/main" id="{56F177C2-423B-4BCD-8BA4-0C31E2E8E4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989" y="5661511"/>
            <a:ext cx="2499684" cy="5944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02EEC4-3182-C3D6-89FC-9466B825948A}"/>
              </a:ext>
            </a:extLst>
          </p:cNvPr>
          <p:cNvSpPr txBox="1"/>
          <p:nvPr/>
        </p:nvSpPr>
        <p:spPr>
          <a:xfrm>
            <a:off x="604142" y="1044759"/>
            <a:ext cx="1085710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300" b="0" dirty="0">
                <a:solidFill>
                  <a:schemeClr val="tx1"/>
                </a:solidFill>
              </a:rPr>
              <a:t>Foundational technology for transparent, patient-centered prescribing</a:t>
            </a:r>
            <a:endParaRPr lang="en-US" sz="2300" dirty="0"/>
          </a:p>
        </p:txBody>
      </p:sp>
      <p:sp>
        <p:nvSpPr>
          <p:cNvPr id="13" name="Rectangle: Rounded Corners 6">
            <a:extLst>
              <a:ext uri="{FF2B5EF4-FFF2-40B4-BE49-F238E27FC236}">
                <a16:creationId xmlns:a16="http://schemas.microsoft.com/office/drawing/2014/main" id="{25904749-9442-A455-AD2C-A52C71775963}"/>
              </a:ext>
            </a:extLst>
          </p:cNvPr>
          <p:cNvSpPr/>
          <p:nvPr/>
        </p:nvSpPr>
        <p:spPr>
          <a:xfrm flipH="1">
            <a:off x="2987472" y="2302205"/>
            <a:ext cx="4451226" cy="2957806"/>
          </a:xfrm>
          <a:prstGeom prst="roundRect">
            <a:avLst>
              <a:gd name="adj" fmla="val 6558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ED7B8D-557F-28F5-43A9-56994D4E7F69}"/>
              </a:ext>
            </a:extLst>
          </p:cNvPr>
          <p:cNvSpPr txBox="1"/>
          <p:nvPr/>
        </p:nvSpPr>
        <p:spPr>
          <a:xfrm>
            <a:off x="3311318" y="2922340"/>
            <a:ext cx="3938403" cy="21313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400" kern="0" dirty="0">
                <a:latin typeface="Poppins Light" panose="00000400000000000000" pitchFamily="2" charset="0"/>
                <a:cs typeface="Poppins Light" panose="00000400000000000000" pitchFamily="2" charset="0"/>
              </a:rPr>
              <a:t>Full prescription lifecycle support: </a:t>
            </a:r>
          </a:p>
          <a:p>
            <a:pPr marR="0" lvl="0"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en-US" sz="1400" b="1" kern="0" dirty="0" err="1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NewRx</a:t>
            </a: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kern="0" dirty="0" err="1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RxChange</a:t>
            </a: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kern="0" dirty="0" err="1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CancelRx</a:t>
            </a: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kern="0" dirty="0" err="1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RxFill</a:t>
            </a: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Refill</a:t>
            </a:r>
            <a:endParaRPr lang="en-ID" sz="1400" kern="100" dirty="0">
              <a:effectLst/>
              <a:latin typeface="Poppins" panose="00000500000000000000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300"/>
              </a:spcAft>
              <a:buSzPts val="1000"/>
              <a:tabLst>
                <a:tab pos="457200" algn="l"/>
              </a:tabLst>
            </a:pPr>
            <a:endParaRPr lang="en-US" sz="1400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400" kern="0" dirty="0">
                <a:latin typeface="Poppins Light" panose="00000400000000000000" pitchFamily="2" charset="0"/>
                <a:cs typeface="Poppins Light" panose="00000400000000000000" pitchFamily="2" charset="0"/>
              </a:rPr>
              <a:t>Clinical safety and prescribing efficiency:</a:t>
            </a:r>
            <a:endParaRPr lang="en-ID" sz="1400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marL="171450" marR="0" lvl="1" indent="-171450"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Allergies and drug interaction checks</a:t>
            </a:r>
            <a:endParaRPr lang="en-ID" sz="1400" kern="100" dirty="0">
              <a:effectLst/>
              <a:latin typeface="Poppins" panose="00000500000000000000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1" indent="-171450"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Compounds support</a:t>
            </a:r>
            <a:endParaRPr lang="en-ID" sz="1400" b="1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marL="171450" marR="0" lvl="1" indent="-171450"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Weight-based dosing</a:t>
            </a:r>
            <a:endParaRPr lang="en-ID" sz="1400" kern="100" dirty="0">
              <a:effectLst/>
              <a:latin typeface="Poppins" panose="00000500000000000000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1" indent="-171450"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Medication history</a:t>
            </a:r>
            <a:r>
              <a:rPr lang="en-US" sz="1400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>
                <a:latin typeface="Poppins Light" panose="00000400000000000000" pitchFamily="2" charset="0"/>
                <a:cs typeface="Poppins Light" panose="00000400000000000000" pitchFamily="2" charset="0"/>
              </a:rPr>
              <a:t>for reconciliation, including transitions of care</a:t>
            </a:r>
            <a:endParaRPr lang="en-ID" sz="1400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8F9CC5-8976-F333-F164-0974341A68CC}"/>
              </a:ext>
            </a:extLst>
          </p:cNvPr>
          <p:cNvSpPr txBox="1"/>
          <p:nvPr/>
        </p:nvSpPr>
        <p:spPr>
          <a:xfrm>
            <a:off x="8154207" y="2542803"/>
            <a:ext cx="3777600" cy="266226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ts val="1000"/>
              <a:tabLst>
                <a:tab pos="457200" algn="l"/>
              </a:tabLst>
            </a:pPr>
            <a:r>
              <a:rPr lang="en-US" sz="1400" kern="0" dirty="0">
                <a:latin typeface="Poppins Light" panose="00000400000000000000" pitchFamily="2" charset="0"/>
                <a:cs typeface="Poppins Light" panose="00000400000000000000" pitchFamily="2" charset="0"/>
              </a:rPr>
              <a:t>Workflow acceleration for busy teams:</a:t>
            </a:r>
            <a:endParaRPr lang="en-ID" sz="1400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marL="171450" marR="0" lvl="1" indent="-171450"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Prescribing agents / delegation</a:t>
            </a:r>
            <a:endParaRPr lang="en-ID" sz="1400" kern="100" dirty="0">
              <a:effectLst/>
              <a:latin typeface="Poppins" panose="00000500000000000000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1" indent="-171450"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Favorites</a:t>
            </a:r>
            <a:r>
              <a:rPr lang="en-US" sz="1400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>
                <a:latin typeface="Poppins Light" panose="00000400000000000000" pitchFamily="2" charset="0"/>
                <a:cs typeface="Poppins Light" panose="00000400000000000000" pitchFamily="2" charset="0"/>
              </a:rPr>
              <a:t>for repeat prescribing patterns</a:t>
            </a:r>
            <a:endParaRPr lang="en-ID" sz="1400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marL="171450" marR="0" lvl="1" indent="-171450"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SSO support</a:t>
            </a:r>
            <a:endParaRPr lang="en-ID" sz="1400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>
              <a:buSzPts val="1000"/>
              <a:tabLst>
                <a:tab pos="457200" algn="l"/>
              </a:tabLst>
            </a:pPr>
            <a:r>
              <a:rPr lang="en-US" sz="1400" kern="0" dirty="0">
                <a:latin typeface="Poppins Light" panose="00000400000000000000" pitchFamily="2" charset="0"/>
                <a:cs typeface="Poppins Light" panose="00000400000000000000" pitchFamily="2" charset="0"/>
              </a:rPr>
              <a:t>Built-in access support:</a:t>
            </a:r>
            <a:endParaRPr lang="en-ID" sz="1400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marL="171450" marR="0" lvl="1" indent="-171450"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Prior auth auto-initiation and </a:t>
            </a:r>
            <a:b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status visibility</a:t>
            </a:r>
            <a:endParaRPr lang="en-ID" sz="1400" kern="100" dirty="0">
              <a:effectLst/>
              <a:latin typeface="Poppins" panose="00000500000000000000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Price transparency</a:t>
            </a:r>
            <a:r>
              <a:rPr lang="en-US" sz="1400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kern="0" dirty="0">
                <a:latin typeface="Poppins Light" panose="00000400000000000000" pitchFamily="2" charset="0"/>
                <a:cs typeface="Poppins Light" panose="00000400000000000000" pitchFamily="2" charset="0"/>
              </a:rPr>
              <a:t>and affordability options surfaced in workflow</a:t>
            </a:r>
            <a:endParaRPr lang="en-ID" sz="1400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marL="171450" marR="0" lvl="1" indent="-171450"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400" b="1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Mail-order and fulfillment options</a:t>
            </a:r>
            <a:r>
              <a:rPr lang="en-US" sz="1400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en-US" sz="1400" kern="0" dirty="0">
                <a:effectLst/>
                <a:latin typeface="Poppins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 kern="0" dirty="0">
                <a:latin typeface="Poppins Light" panose="00000400000000000000" pitchFamily="2" charset="0"/>
                <a:cs typeface="Poppins Light" panose="00000400000000000000" pitchFamily="2" charset="0"/>
              </a:rPr>
              <a:t>including pharmacy choice experiences</a:t>
            </a:r>
            <a:endParaRPr lang="en-ID" sz="1400" kern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95FA6C2F-0461-43E0-0D75-7E3925459A8F}"/>
              </a:ext>
            </a:extLst>
          </p:cNvPr>
          <p:cNvSpPr txBox="1">
            <a:spLocks/>
          </p:cNvSpPr>
          <p:nvPr/>
        </p:nvSpPr>
        <p:spPr>
          <a:xfrm>
            <a:off x="3311318" y="2504662"/>
            <a:ext cx="30337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787D96"/>
                </a:solidFill>
              </a:rPr>
              <a:t>What </a:t>
            </a:r>
            <a:r>
              <a:rPr lang="en-US" sz="1800" b="1" dirty="0" err="1">
                <a:solidFill>
                  <a:srgbClr val="787D96"/>
                </a:solidFill>
              </a:rPr>
              <a:t>DoseSpot</a:t>
            </a:r>
            <a:r>
              <a:rPr lang="en-US" sz="1800" b="1" dirty="0">
                <a:solidFill>
                  <a:srgbClr val="787D96"/>
                </a:solidFill>
              </a:rPr>
              <a:t> enables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240AA07-82B9-3820-2B4C-663AA8D27A50}"/>
              </a:ext>
            </a:extLst>
          </p:cNvPr>
          <p:cNvSpPr/>
          <p:nvPr/>
        </p:nvSpPr>
        <p:spPr>
          <a:xfrm>
            <a:off x="982935" y="2463194"/>
            <a:ext cx="1198546" cy="1198546"/>
          </a:xfrm>
          <a:prstGeom prst="ellipse">
            <a:avLst/>
          </a:prstGeom>
          <a:gradFill>
            <a:gsLst>
              <a:gs pos="0">
                <a:srgbClr val="1D1B3D"/>
              </a:gs>
              <a:gs pos="100000">
                <a:srgbClr val="1C245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E539A78A-2857-94EB-278B-E78AF7CCBC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88809" y="2687902"/>
            <a:ext cx="778307" cy="77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995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1475D"/>
      </a:accent1>
      <a:accent2>
        <a:srgbClr val="787D96"/>
      </a:accent2>
      <a:accent3>
        <a:srgbClr val="A5A5A5"/>
      </a:accent3>
      <a:accent4>
        <a:srgbClr val="F4F5F5"/>
      </a:accent4>
      <a:accent5>
        <a:srgbClr val="EDEDED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A48D0A16766B45A722CB38F6ED2B11" ma:contentTypeVersion="11" ma:contentTypeDescription="Create a new document." ma:contentTypeScope="" ma:versionID="1343deaea77d457a8dc08dbdb4b0e6f9">
  <xsd:schema xmlns:xsd="http://www.w3.org/2001/XMLSchema" xmlns:xs="http://www.w3.org/2001/XMLSchema" xmlns:p="http://schemas.microsoft.com/office/2006/metadata/properties" xmlns:ns2="ecf15bfa-51d5-4921-8a4e-ba8a9cf379de" xmlns:ns3="070bff78-8fd4-419c-9803-20b71cb34326" targetNamespace="http://schemas.microsoft.com/office/2006/metadata/properties" ma:root="true" ma:fieldsID="8573fb335ebb8037fa13fa8786acbaba" ns2:_="" ns3:_="">
    <xsd:import namespace="ecf15bfa-51d5-4921-8a4e-ba8a9cf379de"/>
    <xsd:import namespace="070bff78-8fd4-419c-9803-20b71cb343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f15bfa-51d5-4921-8a4e-ba8a9cf379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d847ccf8-a987-4db1-bc14-36b9af24ab1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0bff78-8fd4-419c-9803-20b71cb34326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e6a4ba3b-fa45-4dcd-a23e-0d908c71749d}" ma:internalName="TaxCatchAll" ma:showField="CatchAllData" ma:web="070bff78-8fd4-419c-9803-20b71cb3432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cf15bfa-51d5-4921-8a4e-ba8a9cf379de">
      <Terms xmlns="http://schemas.microsoft.com/office/infopath/2007/PartnerControls"/>
    </lcf76f155ced4ddcb4097134ff3c332f>
    <TaxCatchAll xmlns="070bff78-8fd4-419c-9803-20b71cb34326" xsi:nil="true"/>
  </documentManagement>
</p:properties>
</file>

<file path=customXml/itemProps1.xml><?xml version="1.0" encoding="utf-8"?>
<ds:datastoreItem xmlns:ds="http://schemas.openxmlformats.org/officeDocument/2006/customXml" ds:itemID="{5664FB12-2C3B-4D74-A695-95E8C6679B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65BA29-D14F-4E17-B55F-45B2D32E59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cf15bfa-51d5-4921-8a4e-ba8a9cf379de"/>
    <ds:schemaRef ds:uri="070bff78-8fd4-419c-9803-20b71cb343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957410-8BDE-4CA9-8F03-5321E968E856}">
  <ds:schemaRefs>
    <ds:schemaRef ds:uri="ecf15bfa-51d5-4921-8a4e-ba8a9cf379de"/>
    <ds:schemaRef ds:uri="070bff78-8fd4-419c-9803-20b71cb34326"/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3983</TotalTime>
  <Words>153</Words>
  <Application>Microsoft Macintosh PowerPoint</Application>
  <PresentationFormat>Widescreen</PresentationFormat>
  <Paragraphs>22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Aptos</vt:lpstr>
      <vt:lpstr>Poppins</vt:lpstr>
      <vt:lpstr>Poppins Light</vt:lpstr>
      <vt:lpstr>Office Theme</vt:lpstr>
      <vt:lpstr>think-cell Slide</vt:lpstr>
      <vt:lpstr>Meet DoseSpot, [Name]’s ePrescribing partner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</dc:creator>
  <cp:lastModifiedBy>Sarah Malakoff</cp:lastModifiedBy>
  <cp:revision>32</cp:revision>
  <dcterms:created xsi:type="dcterms:W3CDTF">2026-03-04T04:04:43Z</dcterms:created>
  <dcterms:modified xsi:type="dcterms:W3CDTF">2026-04-14T12:59:30Z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0x01010039A48D0A16766B45A722CB38F6ED2B11</vt:lpwstr>
  </property>
</Properties>
</file>